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71" r:id="rId2"/>
  </p:sldMasterIdLst>
  <p:notesMasterIdLst>
    <p:notesMasterId r:id="rId15"/>
  </p:notesMasterIdLst>
  <p:sldIdLst>
    <p:sldId id="274" r:id="rId3"/>
    <p:sldId id="328" r:id="rId4"/>
    <p:sldId id="330" r:id="rId5"/>
    <p:sldId id="341" r:id="rId6"/>
    <p:sldId id="331" r:id="rId7"/>
    <p:sldId id="332" r:id="rId8"/>
    <p:sldId id="334" r:id="rId9"/>
    <p:sldId id="342" r:id="rId10"/>
    <p:sldId id="326" r:id="rId11"/>
    <p:sldId id="344" r:id="rId12"/>
    <p:sldId id="343" r:id="rId13"/>
    <p:sldId id="321" r:id="rId14"/>
  </p:sldIdLst>
  <p:sldSz cx="12192000" cy="6858000"/>
  <p:notesSz cx="7010400" cy="9296400"/>
  <p:embeddedFontLst>
    <p:embeddedFont>
      <p:font typeface="Montserrat" panose="00000500000000000000" pitchFamily="2" charset="-52"/>
      <p:regular r:id="rId16"/>
      <p:bold r:id="rId17"/>
      <p:italic r:id="rId18"/>
      <p:boldItalic r:id="rId19"/>
    </p:embeddedFont>
    <p:embeddedFont>
      <p:font typeface="Montserrat Light" panose="00000400000000000000" pitchFamily="2" charset="-52"/>
      <p:regular r:id="rId20"/>
      <p:italic r:id="rId21"/>
    </p:embeddedFont>
    <p:embeddedFont>
      <p:font typeface="Montserrat Medium" panose="00000600000000000000" pitchFamily="2" charset="-52"/>
      <p:regular r:id="rId22"/>
      <p:italic r:id="rId23"/>
    </p:embeddedFont>
    <p:embeddedFont>
      <p:font typeface="Raleway" pitchFamily="2" charset="-52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Light" panose="02000000000000000000" pitchFamily="2" charset="0"/>
      <p:regular r:id="rId32"/>
      <p: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952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2" roundtripDataSignature="AMtx7mi/1R+VGQj6rR1j+EvdKwKzU9yZ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0067B1"/>
    <a:srgbClr val="3C90DC"/>
    <a:srgbClr val="49B0E3"/>
    <a:srgbClr val="25AEDF"/>
    <a:srgbClr val="023A84"/>
    <a:srgbClr val="EA0029"/>
    <a:srgbClr val="001A72"/>
    <a:srgbClr val="00D09A"/>
    <a:srgbClr val="6D8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CA1F69-63E4-4748-A82F-6462BE253F79}">
  <a:tblStyle styleId="{A5CA1F69-63E4-4748-A82F-6462BE253F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3998F9-9C8F-48FB-A58E-ADEB5E960DB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453C36B-DBC5-4B84-8AB3-5A083790369A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42" autoAdjust="0"/>
    <p:restoredTop sz="86930" autoAdjust="0"/>
  </p:normalViewPr>
  <p:slideViewPr>
    <p:cSldViewPr snapToGrid="0">
      <p:cViewPr varScale="1">
        <p:scale>
          <a:sx n="95" d="100"/>
          <a:sy n="95" d="100"/>
        </p:scale>
        <p:origin x="1284" y="90"/>
      </p:cViewPr>
      <p:guideLst>
        <p:guide orient="horz" pos="2160"/>
        <p:guide pos="29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52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337" y="0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675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r">
              <a:buSzPts val="1200"/>
              <a:buFont typeface="Calibri"/>
              <a:buNone/>
            </a:pPr>
            <a:fld id="{00000000-1234-1234-1234-123412341234}" type="slidenum">
              <a:rPr lang="en-US" sz="1200" smtClean="0">
                <a:ea typeface="Calibri"/>
                <a:sym typeface="Calibri"/>
              </a:rPr>
              <a:pPr algn="r">
                <a:buSzPts val="1200"/>
                <a:buFont typeface="Calibri"/>
                <a:buNone/>
              </a:pPr>
              <a:t>‹#›</a:t>
            </a:fld>
            <a:endParaRPr lang="en-US" dirty="0">
              <a:latin typeface="Arial"/>
              <a:cs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5fc866f1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b5fc866f1e_0_4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00" cy="3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1" name="Google Shape;141;gb5fc866f1e_0_45:notes"/>
          <p:cNvSpPr txBox="1">
            <a:spLocks noGrp="1"/>
          </p:cNvSpPr>
          <p:nvPr>
            <p:ph type="sldNum" idx="12"/>
          </p:nvPr>
        </p:nvSpPr>
        <p:spPr>
          <a:xfrm>
            <a:off x="3970337" y="8829675"/>
            <a:ext cx="30384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50" rIns="93150" bIns="465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77631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10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0226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11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8170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endParaRPr lang="ru-RU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2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68718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3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1449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4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6479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5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1963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6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989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7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3906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8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76711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ea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</a:pPr>
              <a:t>9</a:t>
            </a:fld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6492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Slide">
  <p:cSld name="24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5_Blank">
  <p:cSld name="55_Blank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3"/>
          <p:cNvSpPr>
            <a:spLocks noGrp="1"/>
          </p:cNvSpPr>
          <p:nvPr>
            <p:ph type="pic" idx="2"/>
          </p:nvPr>
        </p:nvSpPr>
        <p:spPr>
          <a:xfrm>
            <a:off x="8572500" y="0"/>
            <a:ext cx="36195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Full Image">
  <p:cSld name="17_Full Imag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>
            <a:spLocks noGrp="1"/>
          </p:cNvSpPr>
          <p:nvPr>
            <p:ph type="pic" idx="2"/>
          </p:nvPr>
        </p:nvSpPr>
        <p:spPr>
          <a:xfrm>
            <a:off x="-1" y="0"/>
            <a:ext cx="8245958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4_Blank">
  <p:cSld name="54_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>
            <a:spLocks noGrp="1"/>
          </p:cNvSpPr>
          <p:nvPr>
            <p:ph type="pic" idx="2"/>
          </p:nvPr>
        </p:nvSpPr>
        <p:spPr>
          <a:xfrm>
            <a:off x="914400" y="938717"/>
            <a:ext cx="3696512" cy="4978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  <a:effectLst>
            <a:outerShdw blurRad="457200" dist="558800" dir="5400000" sx="92000" sy="92000" algn="t" rotWithShape="0">
              <a:srgbClr val="000000">
                <a:alpha val="30588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3_Blank">
  <p:cSld name="53_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6"/>
          <p:cNvSpPr>
            <a:spLocks noGrp="1"/>
          </p:cNvSpPr>
          <p:nvPr>
            <p:ph type="pic" idx="2"/>
          </p:nvPr>
        </p:nvSpPr>
        <p:spPr>
          <a:xfrm>
            <a:off x="1468533" y="1821937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3" name="Google Shape;43;p26"/>
          <p:cNvSpPr>
            <a:spLocks noGrp="1"/>
          </p:cNvSpPr>
          <p:nvPr>
            <p:ph type="pic" idx="3"/>
          </p:nvPr>
        </p:nvSpPr>
        <p:spPr>
          <a:xfrm>
            <a:off x="1468533" y="3778135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4" name="Google Shape;44;p26"/>
          <p:cNvSpPr>
            <a:spLocks noGrp="1"/>
          </p:cNvSpPr>
          <p:nvPr>
            <p:ph type="pic" idx="4"/>
          </p:nvPr>
        </p:nvSpPr>
        <p:spPr>
          <a:xfrm>
            <a:off x="9809067" y="2758563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" name="Google Shape;45;p26"/>
          <p:cNvSpPr>
            <a:spLocks noGrp="1"/>
          </p:cNvSpPr>
          <p:nvPr>
            <p:ph type="pic" idx="5"/>
          </p:nvPr>
        </p:nvSpPr>
        <p:spPr>
          <a:xfrm>
            <a:off x="9809067" y="4664472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Blank">
  <p:cSld name="52_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7"/>
          <p:cNvSpPr>
            <a:spLocks noGrp="1"/>
          </p:cNvSpPr>
          <p:nvPr>
            <p:ph type="pic" idx="2"/>
          </p:nvPr>
        </p:nvSpPr>
        <p:spPr>
          <a:xfrm>
            <a:off x="0" y="2603500"/>
            <a:ext cx="12192000" cy="38227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1_Blank">
  <p:cSld name="51_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>
            <a:spLocks noGrp="1"/>
          </p:cNvSpPr>
          <p:nvPr>
            <p:ph type="pic" idx="2"/>
          </p:nvPr>
        </p:nvSpPr>
        <p:spPr>
          <a:xfrm>
            <a:off x="6426557" y="2833353"/>
            <a:ext cx="4945487" cy="3464416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0_Blank">
  <p:cSld name="50_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9"/>
          <p:cNvSpPr>
            <a:spLocks noGrp="1"/>
          </p:cNvSpPr>
          <p:nvPr>
            <p:ph type="pic" idx="2"/>
          </p:nvPr>
        </p:nvSpPr>
        <p:spPr>
          <a:xfrm>
            <a:off x="0" y="0"/>
            <a:ext cx="8288338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Slide">
  <p:cSld name="10_Title Slid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>
            <a:spLocks noGrp="1"/>
          </p:cNvSpPr>
          <p:nvPr>
            <p:ph type="pic" idx="2"/>
          </p:nvPr>
        </p:nvSpPr>
        <p:spPr>
          <a:xfrm>
            <a:off x="5026542" y="889000"/>
            <a:ext cx="7025758" cy="5465768"/>
          </a:xfrm>
          <a:prstGeom prst="rect">
            <a:avLst/>
          </a:prstGeom>
          <a:solidFill>
            <a:srgbClr val="E1E9EA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_Title Slide">
  <p:cSld name="30_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1"/>
          <p:cNvSpPr>
            <a:spLocks noGrp="1"/>
          </p:cNvSpPr>
          <p:nvPr>
            <p:ph type="pic" idx="2"/>
          </p:nvPr>
        </p:nvSpPr>
        <p:spPr>
          <a:xfrm>
            <a:off x="0" y="781844"/>
            <a:ext cx="12192000" cy="5294312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">
  <p:cSld name="9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>
            <a:spLocks noGrp="1"/>
          </p:cNvSpPr>
          <p:nvPr>
            <p:ph type="pic" idx="2"/>
          </p:nvPr>
        </p:nvSpPr>
        <p:spPr>
          <a:xfrm>
            <a:off x="588169" y="580345"/>
            <a:ext cx="11015662" cy="339725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Slide">
  <p:cSld name="26_Title Slid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67"/>
              <a:buFont typeface="Roboto"/>
              <a:buNone/>
              <a:defRPr sz="42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Blank">
  <p:cSld name="21_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4"/>
          <p:cNvSpPr>
            <a:spLocks noGrp="1"/>
          </p:cNvSpPr>
          <p:nvPr>
            <p:ph type="pic" idx="2"/>
          </p:nvPr>
        </p:nvSpPr>
        <p:spPr>
          <a:xfrm>
            <a:off x="8752114" y="0"/>
            <a:ext cx="3439886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7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">
  <p:cSld name="6_Title Slid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8"/>
          <p:cNvSpPr>
            <a:spLocks noGrp="1"/>
          </p:cNvSpPr>
          <p:nvPr>
            <p:ph type="pic" idx="2"/>
          </p:nvPr>
        </p:nvSpPr>
        <p:spPr>
          <a:xfrm>
            <a:off x="7329487" y="0"/>
            <a:ext cx="4862513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9"/>
          <p:cNvSpPr>
            <a:spLocks noGrp="1"/>
          </p:cNvSpPr>
          <p:nvPr>
            <p:ph type="pic" idx="2"/>
          </p:nvPr>
        </p:nvSpPr>
        <p:spPr>
          <a:xfrm>
            <a:off x="6609761" y="1303502"/>
            <a:ext cx="4621907" cy="4250996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0"/>
          <p:cNvSpPr>
            <a:spLocks noGrp="1"/>
          </p:cNvSpPr>
          <p:nvPr>
            <p:ph type="pic" idx="2"/>
          </p:nvPr>
        </p:nvSpPr>
        <p:spPr>
          <a:xfrm>
            <a:off x="1320800" y="812800"/>
            <a:ext cx="3759200" cy="5232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  <a:effectLst>
            <a:outerShdw blurRad="469900" dist="279400" sx="96000" sy="96000" algn="l" rotWithShape="0">
              <a:srgbClr val="000000">
                <a:alpha val="26666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1"/>
          <p:cNvSpPr>
            <a:spLocks noGrp="1"/>
          </p:cNvSpPr>
          <p:nvPr>
            <p:ph type="pic" idx="2"/>
          </p:nvPr>
        </p:nvSpPr>
        <p:spPr>
          <a:xfrm>
            <a:off x="0" y="0"/>
            <a:ext cx="6052457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2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9" name="Google Shape;89;p42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42"/>
          <p:cNvSpPr>
            <a:spLocks noGrp="1"/>
          </p:cNvSpPr>
          <p:nvPr>
            <p:ph type="pic" idx="2"/>
          </p:nvPr>
        </p:nvSpPr>
        <p:spPr>
          <a:xfrm>
            <a:off x="0" y="2237232"/>
            <a:ext cx="12192000" cy="2694432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5_Blank">
  <p:cSld name="55_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3"/>
          <p:cNvSpPr>
            <a:spLocks noGrp="1"/>
          </p:cNvSpPr>
          <p:nvPr>
            <p:ph type="pic" idx="2"/>
          </p:nvPr>
        </p:nvSpPr>
        <p:spPr>
          <a:xfrm>
            <a:off x="8572500" y="0"/>
            <a:ext cx="36195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Full Image">
  <p:cSld name="17_Full Imag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4"/>
          <p:cNvSpPr>
            <a:spLocks noGrp="1"/>
          </p:cNvSpPr>
          <p:nvPr>
            <p:ph type="pic" idx="2"/>
          </p:nvPr>
        </p:nvSpPr>
        <p:spPr>
          <a:xfrm>
            <a:off x="-1" y="0"/>
            <a:ext cx="8245958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6"/>
          <p:cNvSpPr>
            <a:spLocks noGrp="1"/>
          </p:cNvSpPr>
          <p:nvPr>
            <p:ph type="pic" idx="2"/>
          </p:nvPr>
        </p:nvSpPr>
        <p:spPr>
          <a:xfrm>
            <a:off x="7489371" y="0"/>
            <a:ext cx="4702629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4_Blank">
  <p:cSld name="54_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5"/>
          <p:cNvSpPr>
            <a:spLocks noGrp="1"/>
          </p:cNvSpPr>
          <p:nvPr>
            <p:ph type="pic" idx="2"/>
          </p:nvPr>
        </p:nvSpPr>
        <p:spPr>
          <a:xfrm>
            <a:off x="914400" y="938717"/>
            <a:ext cx="3696512" cy="4978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  <a:effectLst>
            <a:outerShdw blurRad="457200" dist="558800" dir="5400000" sx="92000" sy="92000" algn="t" rotWithShape="0">
              <a:srgbClr val="000000">
                <a:alpha val="30588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3_Blank">
  <p:cSld name="53_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6"/>
          <p:cNvSpPr>
            <a:spLocks noGrp="1"/>
          </p:cNvSpPr>
          <p:nvPr>
            <p:ph type="pic" idx="2"/>
          </p:nvPr>
        </p:nvSpPr>
        <p:spPr>
          <a:xfrm>
            <a:off x="1468533" y="1821937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9" name="Google Shape;99;p46"/>
          <p:cNvSpPr>
            <a:spLocks noGrp="1"/>
          </p:cNvSpPr>
          <p:nvPr>
            <p:ph type="pic" idx="3"/>
          </p:nvPr>
        </p:nvSpPr>
        <p:spPr>
          <a:xfrm>
            <a:off x="1468533" y="3778135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0" name="Google Shape;100;p46"/>
          <p:cNvSpPr>
            <a:spLocks noGrp="1"/>
          </p:cNvSpPr>
          <p:nvPr>
            <p:ph type="pic" idx="4"/>
          </p:nvPr>
        </p:nvSpPr>
        <p:spPr>
          <a:xfrm>
            <a:off x="9809067" y="2758563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1" name="Google Shape;101;p46"/>
          <p:cNvSpPr>
            <a:spLocks noGrp="1"/>
          </p:cNvSpPr>
          <p:nvPr>
            <p:ph type="pic" idx="5"/>
          </p:nvPr>
        </p:nvSpPr>
        <p:spPr>
          <a:xfrm>
            <a:off x="9809067" y="4664472"/>
            <a:ext cx="914400" cy="914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"/>
              <a:buFont typeface="Arial"/>
              <a:buChar char="•"/>
              <a:defRPr sz="1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2" name="Google Shape;102;p46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7F7F7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3" name="Google Shape;103;p46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Blank">
  <p:cSld name="52_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7"/>
          <p:cNvSpPr>
            <a:spLocks noGrp="1"/>
          </p:cNvSpPr>
          <p:nvPr>
            <p:ph type="pic" idx="2"/>
          </p:nvPr>
        </p:nvSpPr>
        <p:spPr>
          <a:xfrm>
            <a:off x="0" y="2603500"/>
            <a:ext cx="12192000" cy="38227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1_Blank">
  <p:cSld name="51_Blank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8"/>
          <p:cNvSpPr>
            <a:spLocks noGrp="1"/>
          </p:cNvSpPr>
          <p:nvPr>
            <p:ph type="pic" idx="2"/>
          </p:nvPr>
        </p:nvSpPr>
        <p:spPr>
          <a:xfrm>
            <a:off x="6426557" y="2833353"/>
            <a:ext cx="4945487" cy="3464416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0_Blank">
  <p:cSld name="50_Blank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9"/>
          <p:cNvSpPr>
            <a:spLocks noGrp="1"/>
          </p:cNvSpPr>
          <p:nvPr>
            <p:ph type="pic" idx="2"/>
          </p:nvPr>
        </p:nvSpPr>
        <p:spPr>
          <a:xfrm>
            <a:off x="0" y="0"/>
            <a:ext cx="8288338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Slide">
  <p:cSld name="10_Title Slid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0"/>
          <p:cNvSpPr>
            <a:spLocks noGrp="1"/>
          </p:cNvSpPr>
          <p:nvPr>
            <p:ph type="pic" idx="2"/>
          </p:nvPr>
        </p:nvSpPr>
        <p:spPr>
          <a:xfrm>
            <a:off x="5026542" y="889000"/>
            <a:ext cx="7025758" cy="5465768"/>
          </a:xfrm>
          <a:prstGeom prst="rect">
            <a:avLst/>
          </a:prstGeom>
          <a:solidFill>
            <a:srgbClr val="E1E9EA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_Title Slide">
  <p:cSld name="30_Title Slid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1"/>
          <p:cNvSpPr>
            <a:spLocks noGrp="1"/>
          </p:cNvSpPr>
          <p:nvPr>
            <p:ph type="pic" idx="2"/>
          </p:nvPr>
        </p:nvSpPr>
        <p:spPr>
          <a:xfrm>
            <a:off x="0" y="781844"/>
            <a:ext cx="12192000" cy="5294312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Slide">
  <p:cSld name="26_Title Slide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53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53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67"/>
              <a:buFont typeface="Roboto"/>
              <a:buNone/>
              <a:defRPr sz="426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Title Slide">
  <p:cSld name="24_Title Slid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4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2" name="Google Shape;122;p54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Title Slide">
  <p:cSld name="27_Title Slide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b7574d5ef3_5_26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98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8_Title Slide">
  <p:cSld name="28_Title Slide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7574d5ef3_5_534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>
              <a:alpha val="6980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">
  <p:cSld name="6_Title Slid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>
            <a:spLocks noGrp="1"/>
          </p:cNvSpPr>
          <p:nvPr>
            <p:ph type="pic" idx="2"/>
          </p:nvPr>
        </p:nvSpPr>
        <p:spPr>
          <a:xfrm>
            <a:off x="7329487" y="0"/>
            <a:ext cx="4862513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>
            <a:spLocks noGrp="1"/>
          </p:cNvSpPr>
          <p:nvPr>
            <p:ph type="pic" idx="2"/>
          </p:nvPr>
        </p:nvSpPr>
        <p:spPr>
          <a:xfrm>
            <a:off x="6609761" y="1303502"/>
            <a:ext cx="4621907" cy="4250996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>
            <a:spLocks noGrp="1"/>
          </p:cNvSpPr>
          <p:nvPr>
            <p:ph type="pic" idx="2"/>
          </p:nvPr>
        </p:nvSpPr>
        <p:spPr>
          <a:xfrm>
            <a:off x="1320800" y="812800"/>
            <a:ext cx="3759200" cy="52324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  <a:effectLst>
            <a:outerShdw blurRad="469900" dist="279400" sx="96000" sy="96000" algn="l" rotWithShape="0">
              <a:srgbClr val="000000">
                <a:alpha val="26666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>
            <a:spLocks noGrp="1"/>
          </p:cNvSpPr>
          <p:nvPr>
            <p:ph type="pic" idx="2"/>
          </p:nvPr>
        </p:nvSpPr>
        <p:spPr>
          <a:xfrm>
            <a:off x="0" y="0"/>
            <a:ext cx="6052457" cy="6858000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body" idx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FBFB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BFBFB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267"/>
              <a:buFont typeface="Roboto"/>
              <a:buNone/>
              <a:defRPr sz="4267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22"/>
          <p:cNvSpPr>
            <a:spLocks noGrp="1"/>
          </p:cNvSpPr>
          <p:nvPr>
            <p:ph type="pic" idx="2"/>
          </p:nvPr>
        </p:nvSpPr>
        <p:spPr>
          <a:xfrm>
            <a:off x="0" y="2237232"/>
            <a:ext cx="12192000" cy="2694432"/>
          </a:xfrm>
          <a:prstGeom prst="rect">
            <a:avLst/>
          </a:prstGeom>
          <a:solidFill>
            <a:srgbClr val="F2F2F2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  <p:sldLayoutId id="2147483696" r:id="rId2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54;gb6f6fa0e72_1_0"/>
          <p:cNvSpPr/>
          <p:nvPr/>
        </p:nvSpPr>
        <p:spPr>
          <a:xfrm rot="5400000">
            <a:off x="5605401" y="333774"/>
            <a:ext cx="981183" cy="12192001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C:\Users\Софья\Desktop\Приоритет 2030\ru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0933" y="6006219"/>
            <a:ext cx="1179095" cy="732133"/>
          </a:xfrm>
          <a:prstGeom prst="rect">
            <a:avLst/>
          </a:prstGeom>
          <a:noFill/>
        </p:spPr>
      </p:pic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CF2D275-0147-116C-D154-F026D1437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7448" y="6137599"/>
            <a:ext cx="2904545" cy="48653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90A4331-CD9F-4DC3-F740-921A7D7F4440}"/>
              </a:ext>
            </a:extLst>
          </p:cNvPr>
          <p:cNvSpPr txBox="1"/>
          <p:nvPr/>
        </p:nvSpPr>
        <p:spPr>
          <a:xfrm>
            <a:off x="460933" y="233868"/>
            <a:ext cx="11270121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ru-RU" sz="2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20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Департамент программной инженерии и искусственного интеллекта</a:t>
            </a:r>
          </a:p>
          <a:p>
            <a:pPr algn="ctr"/>
            <a:endParaRPr lang="ru-RU" sz="2000" b="1" dirty="0">
              <a:latin typeface="+mj-lt"/>
              <a:cs typeface="Times New Roman" panose="02020603050405020304" pitchFamily="18" charset="0"/>
            </a:endParaRPr>
          </a:p>
          <a:p>
            <a:pPr algn="ctr"/>
            <a:r>
              <a:rPr lang="ru-RU" sz="2800" dirty="0">
                <a:latin typeface="+mj-lt"/>
              </a:rPr>
              <a:t>Курсовая работа</a:t>
            </a:r>
          </a:p>
          <a:p>
            <a:pPr algn="ctr"/>
            <a:r>
              <a:rPr lang="ru-RU" sz="2000" dirty="0">
                <a:latin typeface="+mj-lt"/>
              </a:rPr>
              <a:t>по дисциплине «Методы и технологии интеллектуализации программных систем»</a:t>
            </a:r>
          </a:p>
          <a:p>
            <a:pPr algn="ctr"/>
            <a:endParaRPr lang="ru-RU" sz="2000" dirty="0">
              <a:latin typeface="+mj-lt"/>
            </a:endParaRPr>
          </a:p>
          <a:p>
            <a:pPr algn="ctr"/>
            <a:r>
              <a:rPr lang="ru-RU" sz="2800" dirty="0">
                <a:effectLst/>
                <a:latin typeface="+mj-lt"/>
                <a:ea typeface="Calibri" panose="020F0502020204030204" pitchFamily="34" charset="0"/>
              </a:rPr>
              <a:t>РАЗРАБОТКА ОБРАЗОВАТЕЛЬНОГО КВЕСТА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F3F3F2-B723-CD85-3E90-512D7BF8B48E}"/>
              </a:ext>
            </a:extLst>
          </p:cNvPr>
          <p:cNvSpPr txBox="1"/>
          <p:nvPr/>
        </p:nvSpPr>
        <p:spPr>
          <a:xfrm>
            <a:off x="3023168" y="4438891"/>
            <a:ext cx="852295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6" algn="ctr"/>
            <a:r>
              <a:rPr lang="ru-RU" sz="2400" dirty="0">
                <a:latin typeface="+mj-lt"/>
                <a:cs typeface="Times New Roman" panose="02020603050405020304" pitchFamily="18" charset="0"/>
              </a:rPr>
              <a:t>Руководитель: </a:t>
            </a:r>
          </a:p>
          <a:p>
            <a:pPr lvl="6" algn="r"/>
            <a:r>
              <a:rPr lang="ru-RU" sz="2400" dirty="0">
                <a:latin typeface="+mj-lt"/>
                <a:cs typeface="Times New Roman" panose="02020603050405020304" pitchFamily="18" charset="0"/>
              </a:rPr>
              <a:t>Профессор </a:t>
            </a:r>
            <a:r>
              <a:rPr lang="ru-RU" sz="2400" dirty="0" err="1">
                <a:latin typeface="+mj-lt"/>
                <a:cs typeface="Times New Roman" panose="02020603050405020304" pitchFamily="18" charset="0"/>
              </a:rPr>
              <a:t>ДПИиИИ</a:t>
            </a:r>
            <a:endParaRPr lang="ru-RU" sz="2400" dirty="0">
              <a:latin typeface="+mj-lt"/>
              <a:cs typeface="Times New Roman" panose="02020603050405020304" pitchFamily="18" charset="0"/>
            </a:endParaRPr>
          </a:p>
          <a:p>
            <a:pPr lvl="6" algn="ctr"/>
            <a:r>
              <a:rPr lang="ru-RU" sz="2400" dirty="0">
                <a:latin typeface="+mj-lt"/>
                <a:cs typeface="Times New Roman" panose="02020603050405020304" pitchFamily="18" charset="0"/>
              </a:rPr>
              <a:t>                                                                Артемьева И.Л.</a:t>
            </a:r>
            <a:endParaRPr lang="ru-RU" sz="240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215BAE-5062-57E8-471B-94D16D42F253}"/>
              </a:ext>
            </a:extLst>
          </p:cNvPr>
          <p:cNvSpPr txBox="1"/>
          <p:nvPr/>
        </p:nvSpPr>
        <p:spPr>
          <a:xfrm>
            <a:off x="1972635" y="3238562"/>
            <a:ext cx="911317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8" algn="ctr"/>
            <a:r>
              <a:rPr lang="ru-RU" sz="2400" dirty="0">
                <a:latin typeface="+mj-lt"/>
                <a:cs typeface="Times New Roman" panose="02020603050405020304" pitchFamily="18" charset="0"/>
              </a:rPr>
              <a:t>           Выполнил: </a:t>
            </a:r>
          </a:p>
          <a:p>
            <a:pPr lvl="8" algn="r"/>
            <a:r>
              <a:rPr lang="ru-RU" sz="2400" dirty="0">
                <a:latin typeface="+mj-lt"/>
                <a:cs typeface="Times New Roman" panose="02020603050405020304" pitchFamily="18" charset="0"/>
              </a:rPr>
              <a:t>студент гр. Б9121-09.03.04прогин </a:t>
            </a:r>
          </a:p>
          <a:p>
            <a:pPr lvl="8" algn="r"/>
            <a:r>
              <a:rPr lang="ru-RU" sz="2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Барбаянов М.А.</a:t>
            </a:r>
          </a:p>
        </p:txBody>
      </p:sp>
    </p:spTree>
    <p:extLst>
      <p:ext uri="{BB962C8B-B14F-4D97-AF65-F5344CB8AC3E}">
        <p14:creationId xmlns:p14="http://schemas.microsoft.com/office/powerpoint/2010/main" val="212067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10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C283DD-1A1E-8DCF-4C32-BA24D473BC8D}"/>
              </a:ext>
            </a:extLst>
          </p:cNvPr>
          <p:cNvSpPr txBox="1"/>
          <p:nvPr/>
        </p:nvSpPr>
        <p:spPr>
          <a:xfrm>
            <a:off x="1404692" y="6181929"/>
            <a:ext cx="10505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>
                    <a:lumMod val="50000"/>
                  </a:schemeClr>
                </a:solidFill>
              </a:rPr>
              <a:t>Динамика роста числа игроков в видеоигры</a:t>
            </a:r>
          </a:p>
        </p:txBody>
      </p:sp>
      <p:pic>
        <p:nvPicPr>
          <p:cNvPr id="11" name="Рисунок 10" descr="Изображение выглядит как текст, снимок экрана, Шрифт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43762941-83B3-D0A1-BCEB-599AAAFC3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6079" y="372657"/>
            <a:ext cx="10505921" cy="590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26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67;p15">
            <a:extLst>
              <a:ext uri="{FF2B5EF4-FFF2-40B4-BE49-F238E27FC236}">
                <a16:creationId xmlns:a16="http://schemas.microsoft.com/office/drawing/2014/main" id="{F7A7D2F8-0558-4759-BF95-29873D5E61F9}"/>
              </a:ext>
            </a:extLst>
          </p:cNvPr>
          <p:cNvSpPr txBox="1"/>
          <p:nvPr/>
        </p:nvSpPr>
        <p:spPr>
          <a:xfrm>
            <a:off x="1404692" y="0"/>
            <a:ext cx="10774504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>
              <a:buSzPts val="1400"/>
              <a:buFont typeface="Arial"/>
              <a:buNone/>
            </a:pPr>
            <a:r>
              <a:rPr lang="ru-RU" sz="3200" b="1" dirty="0">
                <a:solidFill>
                  <a:srgbClr val="002060"/>
                </a:solidFill>
                <a:sym typeface="Montserrat Light"/>
              </a:rPr>
              <a:t>Актуальность</a:t>
            </a:r>
            <a:endParaRPr sz="3200" b="1" dirty="0">
              <a:solidFill>
                <a:srgbClr val="002060"/>
              </a:solidFill>
              <a:sym typeface="Montserrat Medium"/>
            </a:endParaRPr>
          </a:p>
        </p:txBody>
      </p:sp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11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C283DD-1A1E-8DCF-4C32-BA24D473BC8D}"/>
              </a:ext>
            </a:extLst>
          </p:cNvPr>
          <p:cNvSpPr txBox="1"/>
          <p:nvPr/>
        </p:nvSpPr>
        <p:spPr>
          <a:xfrm>
            <a:off x="1404692" y="6281088"/>
            <a:ext cx="10787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>
                    <a:lumMod val="50000"/>
                  </a:schemeClr>
                </a:solidFill>
              </a:rPr>
              <a:t>Компьютерная игра «Смута» 2024 год.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5CA034-BBB3-168E-123C-BAAD1E63E10B}"/>
              </a:ext>
            </a:extLst>
          </p:cNvPr>
          <p:cNvSpPr txBox="1"/>
          <p:nvPr/>
        </p:nvSpPr>
        <p:spPr>
          <a:xfrm>
            <a:off x="1477108" y="545790"/>
            <a:ext cx="10702088" cy="1991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2438">
              <a:lnSpc>
                <a:spcPct val="150000"/>
              </a:lnSpc>
            </a:pPr>
            <a:r>
              <a:rPr lang="ru-RU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Государственное спонсирование игровых проектов в России также становится все более значимым. Игры становятся не только средством развлечения, но и инструментом культурного и образовательного воздействия. В этом контексте, образовательный квест получает дополнительное подтверждение своей актуальности и значимости. Примером такой поддержки может служить выделение более 500 млн. рублей на разработку игры "Смута«, целью которой является рассказать игроку о конкретном историческо</a:t>
            </a:r>
            <a:r>
              <a:rPr lang="ru-RU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</a:rPr>
              <a:t>м периоде</a:t>
            </a:r>
            <a:r>
              <a:rPr lang="ru-RU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. Такая заинтересованность государства открывает перед студентами широкие возможности для реализации своих идей и проектов в области игровой индустрии.</a:t>
            </a:r>
            <a:endParaRPr lang="ru-RU" dirty="0">
              <a:latin typeface="+mn-lt"/>
            </a:endParaRPr>
          </a:p>
        </p:txBody>
      </p:sp>
      <p:pic>
        <p:nvPicPr>
          <p:cNvPr id="7" name="Рисунок 6" descr="Изображение выглядит как небо, снимок экрана, текст, Компьютерная игра&#10;&#10;Автоматически созданное описание">
            <a:extLst>
              <a:ext uri="{FF2B5EF4-FFF2-40B4-BE49-F238E27FC236}">
                <a16:creationId xmlns:a16="http://schemas.microsoft.com/office/drawing/2014/main" id="{A05131F0-E202-7D39-70FE-BC72DDA2C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9344" y="2537169"/>
            <a:ext cx="6717616" cy="377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10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23B25950-86D2-41AB-997C-781F3B45E8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" y="0"/>
            <a:ext cx="12192002" cy="6858000"/>
          </a:xfrm>
          <a:prstGeom prst="rect">
            <a:avLst/>
          </a:prstGeom>
        </p:spPr>
      </p:pic>
      <p:sp>
        <p:nvSpPr>
          <p:cNvPr id="56" name="Google Shape;154;gb6f6fa0e72_1_0">
            <a:extLst>
              <a:ext uri="{FF2B5EF4-FFF2-40B4-BE49-F238E27FC236}">
                <a16:creationId xmlns:a16="http://schemas.microsoft.com/office/drawing/2014/main" id="{8D821B33-E5C9-4CB2-A886-A929CBF93160}"/>
              </a:ext>
            </a:extLst>
          </p:cNvPr>
          <p:cNvSpPr/>
          <p:nvPr/>
        </p:nvSpPr>
        <p:spPr>
          <a:xfrm rot="5400000">
            <a:off x="3467097" y="-162518"/>
            <a:ext cx="1133475" cy="8067679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89755244-E690-4F68-8958-D1125360DB46}"/>
              </a:ext>
            </a:extLst>
          </p:cNvPr>
          <p:cNvSpPr/>
          <p:nvPr/>
        </p:nvSpPr>
        <p:spPr>
          <a:xfrm>
            <a:off x="671127" y="3528785"/>
            <a:ext cx="87300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b="1" dirty="0">
                <a:solidFill>
                  <a:schemeClr val="bg1"/>
                </a:solidFill>
                <a:latin typeface="Montserrat" panose="00000500000000000000" pitchFamily="2" charset="-52"/>
                <a:ea typeface="Roboto" pitchFamily="2" charset="0"/>
                <a:sym typeface="Calibri"/>
              </a:rPr>
              <a:t>СПАСИБО ЗА ВНИМАНИЕ!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DC8EF9-465A-48F1-9374-C6DBE96FE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7436" y="3304583"/>
            <a:ext cx="1358334" cy="84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867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2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D42BDC-1C15-1DD4-BCFF-13C322B4F8C3}"/>
              </a:ext>
            </a:extLst>
          </p:cNvPr>
          <p:cNvSpPr txBox="1"/>
          <p:nvPr/>
        </p:nvSpPr>
        <p:spPr>
          <a:xfrm>
            <a:off x="1943949" y="544131"/>
            <a:ext cx="9678866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42925" algn="just">
              <a:lnSpc>
                <a:spcPct val="150000"/>
              </a:lnSpc>
            </a:pPr>
            <a:r>
              <a:rPr lang="ru-RU" sz="2400" dirty="0">
                <a:latin typeface="+mn-lt"/>
              </a:rPr>
              <a:t>Цель: создание интерактивного образовательного квеста, который позволил студентам эффективно изучать определенные предметы, активизируя их интерес и мотивацию к обучению. </a:t>
            </a:r>
            <a:endParaRPr lang="ru-RU" sz="2400" dirty="0">
              <a:solidFill>
                <a:schemeClr val="tx1"/>
              </a:solidFill>
              <a:latin typeface="+mj-lt"/>
            </a:endParaRPr>
          </a:p>
          <a:p>
            <a:pPr indent="542925" algn="just"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j-lt"/>
              </a:rPr>
              <a:t>Для достижения этой цели были выполнены следующие задачи:</a:t>
            </a:r>
          </a:p>
          <a:p>
            <a:pPr indent="542925" algn="just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</a:rPr>
              <a:t>Исследование методов разработки квеста.</a:t>
            </a:r>
          </a:p>
          <a:p>
            <a:pPr indent="542925" algn="just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</a:rPr>
              <a:t>Определение образовательного материала для квеста.</a:t>
            </a:r>
          </a:p>
          <a:p>
            <a:pPr indent="542925" algn="just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</a:rPr>
              <a:t>Создание первых набросков сценария и заданий.</a:t>
            </a:r>
          </a:p>
          <a:p>
            <a:pPr indent="542925" algn="just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</a:rPr>
              <a:t>Выбор программных средств для реализации проекта.</a:t>
            </a:r>
          </a:p>
          <a:p>
            <a:pPr indent="542925" algn="just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j-lt"/>
              </a:rPr>
              <a:t>Изучение методик написания программной документации для игровых проектов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Google Shape;67;p15">
            <a:extLst>
              <a:ext uri="{FF2B5EF4-FFF2-40B4-BE49-F238E27FC236}">
                <a16:creationId xmlns:a16="http://schemas.microsoft.com/office/drawing/2014/main" id="{51DABC43-BA44-E95B-B61F-8C6C02327DF0}"/>
              </a:ext>
            </a:extLst>
          </p:cNvPr>
          <p:cNvSpPr txBox="1"/>
          <p:nvPr/>
        </p:nvSpPr>
        <p:spPr>
          <a:xfrm>
            <a:off x="1387568" y="0"/>
            <a:ext cx="10774504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ru-RU" sz="3200" b="1" dirty="0">
                <a:solidFill>
                  <a:srgbClr val="002060"/>
                </a:solidFill>
              </a:rPr>
              <a:t>Цель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2695967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67;p15">
            <a:extLst>
              <a:ext uri="{FF2B5EF4-FFF2-40B4-BE49-F238E27FC236}">
                <a16:creationId xmlns:a16="http://schemas.microsoft.com/office/drawing/2014/main" id="{F7A7D2F8-0558-4759-BF95-29873D5E61F9}"/>
              </a:ext>
            </a:extLst>
          </p:cNvPr>
          <p:cNvSpPr txBox="1"/>
          <p:nvPr/>
        </p:nvSpPr>
        <p:spPr>
          <a:xfrm>
            <a:off x="1433281" y="0"/>
            <a:ext cx="10774504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3200" b="1" dirty="0">
                <a:solidFill>
                  <a:srgbClr val="002060"/>
                </a:solidFill>
                <a:sym typeface="Montserrat Light"/>
              </a:rPr>
              <a:t>Смысл проекта</a:t>
            </a:r>
            <a:endParaRPr sz="4800" b="1" i="0" u="none" strike="noStrike" cap="none" dirty="0">
              <a:solidFill>
                <a:srgbClr val="1F497D"/>
              </a:solidFill>
              <a:latin typeface="+mj-lt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3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39D02D-EA99-4BE5-5053-E4AF3451F2F1}"/>
              </a:ext>
            </a:extLst>
          </p:cNvPr>
          <p:cNvSpPr txBox="1"/>
          <p:nvPr/>
        </p:nvSpPr>
        <p:spPr>
          <a:xfrm>
            <a:off x="1277606" y="6281088"/>
            <a:ext cx="10774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dirty="0">
                <a:solidFill>
                  <a:schemeClr val="bg1">
                    <a:lumMod val="50000"/>
                  </a:schemeClr>
                </a:solidFill>
              </a:rPr>
              <a:t>Один и тот же студент: изучающий математику (слева), смотрящий худ. фильм (справа)</a:t>
            </a:r>
          </a:p>
        </p:txBody>
      </p:sp>
      <p:pic>
        <p:nvPicPr>
          <p:cNvPr id="6" name="Рисунок 5" descr="Изображение выглядит как обувь, одежда, снимок экран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915AA65C-D079-FABA-C44F-1E98BCB9A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4782" y="1758462"/>
            <a:ext cx="7645091" cy="43566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FB9D4B-A601-0DDA-F178-2CFD897184B3}"/>
              </a:ext>
            </a:extLst>
          </p:cNvPr>
          <p:cNvSpPr txBox="1"/>
          <p:nvPr/>
        </p:nvSpPr>
        <p:spPr>
          <a:xfrm>
            <a:off x="1433281" y="489103"/>
            <a:ext cx="1077450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2438" algn="just"/>
            <a:r>
              <a:rPr lang="ru-RU" sz="2000" dirty="0">
                <a:latin typeface="+mn-lt"/>
              </a:rPr>
              <a:t>Студенты сталкиваются с разнообразными развлечениями, отвлекающими от учебы.</a:t>
            </a:r>
          </a:p>
          <a:p>
            <a:pPr indent="452438" algn="just"/>
            <a:r>
              <a:rPr lang="ru-RU" sz="2000" dirty="0">
                <a:latin typeface="+mn-lt"/>
              </a:rPr>
              <a:t>Образовательный квест предлагает решение этой проблемы, делая учебный процесс захватывающим и интересным за счет интерактивности.</a:t>
            </a:r>
          </a:p>
        </p:txBody>
      </p:sp>
    </p:spTree>
    <p:extLst>
      <p:ext uri="{BB962C8B-B14F-4D97-AF65-F5344CB8AC3E}">
        <p14:creationId xmlns:p14="http://schemas.microsoft.com/office/powerpoint/2010/main" val="1978928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4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3DE1ED-E441-7297-951C-80B173E71811}"/>
              </a:ext>
            </a:extLst>
          </p:cNvPr>
          <p:cNvSpPr txBox="1"/>
          <p:nvPr/>
        </p:nvSpPr>
        <p:spPr>
          <a:xfrm>
            <a:off x="1404692" y="6210750"/>
            <a:ext cx="1077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>
                    <a:lumMod val="50000"/>
                  </a:schemeClr>
                </a:solidFill>
              </a:rPr>
              <a:t>Чем выше уровень интерактивности, тем эффективнее обучение</a:t>
            </a:r>
          </a:p>
        </p:txBody>
      </p:sp>
      <p:pic>
        <p:nvPicPr>
          <p:cNvPr id="8" name="Рисунок 7" descr="Изображение выглядит как текст, снимок экрана, Шрифт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D67BF7ED-077C-92FA-A3E2-10B7697903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1847" y="266068"/>
            <a:ext cx="9850961" cy="58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837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5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6" name="Google Shape;67;p15">
            <a:extLst>
              <a:ext uri="{FF2B5EF4-FFF2-40B4-BE49-F238E27FC236}">
                <a16:creationId xmlns:a16="http://schemas.microsoft.com/office/drawing/2014/main" id="{78E35482-C843-B46E-A813-2865CF61CBD9}"/>
              </a:ext>
            </a:extLst>
          </p:cNvPr>
          <p:cNvSpPr txBox="1"/>
          <p:nvPr/>
        </p:nvSpPr>
        <p:spPr>
          <a:xfrm>
            <a:off x="1277606" y="110532"/>
            <a:ext cx="10774504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3200" b="1" dirty="0">
                <a:solidFill>
                  <a:srgbClr val="002060"/>
                </a:solidFill>
                <a:sym typeface="Montserrat Light"/>
              </a:rPr>
              <a:t>Особенности проекта</a:t>
            </a:r>
            <a:endParaRPr lang="ru-RU" sz="3200" b="1" dirty="0">
              <a:solidFill>
                <a:srgbClr val="002060"/>
              </a:solidFill>
              <a:sym typeface="Montserrat Medium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321718-D89C-026A-74A0-3B838A373722}"/>
              </a:ext>
            </a:extLst>
          </p:cNvPr>
          <p:cNvSpPr txBox="1"/>
          <p:nvPr/>
        </p:nvSpPr>
        <p:spPr>
          <a:xfrm>
            <a:off x="1497204" y="918749"/>
            <a:ext cx="10229221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Интерактивные задания и головоломки, соответствующие учебному материалу для научных дисциплин.</a:t>
            </a:r>
          </a:p>
          <a:p>
            <a:pPr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Уникальный сюжет, погружающий игроков в фантастическую вселенную.</a:t>
            </a:r>
          </a:p>
          <a:p>
            <a:pPr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Возможность индивидуализации обучения под </a:t>
            </a:r>
            <a:r>
              <a:rPr lang="ru-RU" sz="24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каждого игрока путем предоставления ему возможности выбора последовательности и способа выполнения поставленных задач.</a:t>
            </a:r>
            <a:endParaRPr lang="ru-RU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+mn-lt"/>
              <a:cs typeface="Times New Roman" panose="02020603050405020304" pitchFamily="18" charset="0"/>
            </a:endParaRPr>
          </a:p>
          <a:p>
            <a:pPr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Эффективное усвоение материала и повышение мотивации к обучению за счет игровой интерактивной формы.</a:t>
            </a:r>
          </a:p>
        </p:txBody>
      </p:sp>
    </p:spTree>
    <p:extLst>
      <p:ext uri="{BB962C8B-B14F-4D97-AF65-F5344CB8AC3E}">
        <p14:creationId xmlns:p14="http://schemas.microsoft.com/office/powerpoint/2010/main" val="632063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67;p15">
            <a:extLst>
              <a:ext uri="{FF2B5EF4-FFF2-40B4-BE49-F238E27FC236}">
                <a16:creationId xmlns:a16="http://schemas.microsoft.com/office/drawing/2014/main" id="{F7A7D2F8-0558-4759-BF95-29873D5E61F9}"/>
              </a:ext>
            </a:extLst>
          </p:cNvPr>
          <p:cNvSpPr txBox="1"/>
          <p:nvPr/>
        </p:nvSpPr>
        <p:spPr>
          <a:xfrm>
            <a:off x="1417496" y="-89614"/>
            <a:ext cx="10774504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400"/>
            </a:pPr>
            <a:r>
              <a:rPr lang="ru-RU" sz="3200" b="1" dirty="0">
                <a:solidFill>
                  <a:srgbClr val="002060"/>
                </a:solidFill>
                <a:sym typeface="Montserrat Light"/>
              </a:rPr>
              <a:t>Как это работает</a:t>
            </a:r>
            <a:r>
              <a:rPr lang="en-US" sz="3200" b="1" dirty="0">
                <a:solidFill>
                  <a:srgbClr val="002060"/>
                </a:solidFill>
                <a:sym typeface="Montserrat Light"/>
              </a:rPr>
              <a:t>?</a:t>
            </a:r>
            <a:endParaRPr sz="3200" b="1" dirty="0">
              <a:solidFill>
                <a:srgbClr val="002060"/>
              </a:solidFill>
              <a:sym typeface="Montserrat Medium"/>
            </a:endParaRPr>
          </a:p>
        </p:txBody>
      </p:sp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6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B9903A-D1C9-B671-FB59-D7E649851F21}"/>
              </a:ext>
            </a:extLst>
          </p:cNvPr>
          <p:cNvSpPr txBox="1"/>
          <p:nvPr/>
        </p:nvSpPr>
        <p:spPr>
          <a:xfrm>
            <a:off x="1404692" y="6100061"/>
            <a:ext cx="107873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>
                    <a:lumMod val="50000"/>
                  </a:schemeClr>
                </a:solidFill>
              </a:rPr>
              <a:t>Структура игровых программ для обучения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0D613B-D0AA-AD46-0305-53267A26D2D0}"/>
              </a:ext>
            </a:extLst>
          </p:cNvPr>
          <p:cNvSpPr txBox="1"/>
          <p:nvPr/>
        </p:nvSpPr>
        <p:spPr>
          <a:xfrm>
            <a:off x="1277606" y="403855"/>
            <a:ext cx="10761700" cy="2345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Игроки принимают участие в увлекательных квестах, решая задачи и проходя испытания.</a:t>
            </a:r>
          </a:p>
          <a:p>
            <a:pPr marL="342900"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Каждое задание направлено на усвоение конкретного учебного материала.</a:t>
            </a:r>
          </a:p>
          <a:p>
            <a:pPr marL="342900" indent="4524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По мере прохождения квеста игроки получают обратную связь и возможность улучшить свои знания.</a:t>
            </a:r>
          </a:p>
        </p:txBody>
      </p:sp>
      <p:pic>
        <p:nvPicPr>
          <p:cNvPr id="8" name="Рисунок 7" descr="Изображение выглядит как текст, диаграмма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45F9C33A-42B6-E4BD-1388-96AB26BE4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8109" y="2914559"/>
            <a:ext cx="5276765" cy="302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794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67;p15">
            <a:extLst>
              <a:ext uri="{FF2B5EF4-FFF2-40B4-BE49-F238E27FC236}">
                <a16:creationId xmlns:a16="http://schemas.microsoft.com/office/drawing/2014/main" id="{F7A7D2F8-0558-4759-BF95-29873D5E61F9}"/>
              </a:ext>
            </a:extLst>
          </p:cNvPr>
          <p:cNvSpPr txBox="1"/>
          <p:nvPr/>
        </p:nvSpPr>
        <p:spPr>
          <a:xfrm>
            <a:off x="1404692" y="15920"/>
            <a:ext cx="10774504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400"/>
            </a:pPr>
            <a:r>
              <a:rPr lang="ru-RU" sz="3200" b="1" dirty="0">
                <a:solidFill>
                  <a:srgbClr val="002060"/>
                </a:solidFill>
              </a:rPr>
              <a:t>Примеры образовательных квестов</a:t>
            </a:r>
            <a:endParaRPr sz="3200" b="1" dirty="0">
              <a:solidFill>
                <a:srgbClr val="002060"/>
              </a:solidFill>
              <a:sym typeface="Montserrat Medium"/>
            </a:endParaRPr>
          </a:p>
        </p:txBody>
      </p:sp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7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CB5D46-B914-56E6-86A9-6CF796A11602}"/>
              </a:ext>
            </a:extLst>
          </p:cNvPr>
          <p:cNvSpPr txBox="1"/>
          <p:nvPr/>
        </p:nvSpPr>
        <p:spPr>
          <a:xfrm>
            <a:off x="4887425" y="5348900"/>
            <a:ext cx="3809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solidFill>
                  <a:schemeClr val="bg1">
                    <a:lumMod val="50000"/>
                  </a:schemeClr>
                </a:solidFill>
              </a:rPr>
              <a:t>Простые квесты в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Web 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</a:rPr>
              <a:t>форме</a:t>
            </a:r>
          </a:p>
        </p:txBody>
      </p:sp>
      <p:pic>
        <p:nvPicPr>
          <p:cNvPr id="11" name="Рисунок 10" descr="Изображение выглядит как текст, карта, графический дизайн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15FD0F5F-23C0-2011-D5B4-42B3AB4DC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692" y="1523509"/>
            <a:ext cx="4938346" cy="3703759"/>
          </a:xfrm>
          <a:prstGeom prst="rect">
            <a:avLst/>
          </a:prstGeom>
        </p:spPr>
      </p:pic>
      <p:pic>
        <p:nvPicPr>
          <p:cNvPr id="15" name="Рисунок 14" descr="Изображение выглядит как снимок экрана, текст, Графическое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9E1078C5-96B4-08F5-8D57-6C40F6420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7537" y="1523510"/>
            <a:ext cx="6584463" cy="370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17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67;p15">
            <a:extLst>
              <a:ext uri="{FF2B5EF4-FFF2-40B4-BE49-F238E27FC236}">
                <a16:creationId xmlns:a16="http://schemas.microsoft.com/office/drawing/2014/main" id="{F7A7D2F8-0558-4759-BF95-29873D5E61F9}"/>
              </a:ext>
            </a:extLst>
          </p:cNvPr>
          <p:cNvSpPr txBox="1"/>
          <p:nvPr/>
        </p:nvSpPr>
        <p:spPr>
          <a:xfrm>
            <a:off x="1404690" y="-118669"/>
            <a:ext cx="10774504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>
              <a:buSzPts val="1400"/>
              <a:buFont typeface="Arial"/>
              <a:buNone/>
            </a:pPr>
            <a:r>
              <a:rPr lang="ru-RU" sz="3200" b="1" dirty="0">
                <a:solidFill>
                  <a:srgbClr val="002060"/>
                </a:solidFill>
                <a:sym typeface="Montserrat Light"/>
              </a:rPr>
              <a:t>Технические аспекты проекта</a:t>
            </a:r>
            <a:endParaRPr sz="3200" b="1" dirty="0">
              <a:solidFill>
                <a:srgbClr val="002060"/>
              </a:solidFill>
              <a:sym typeface="Montserrat Medium"/>
            </a:endParaRPr>
          </a:p>
        </p:txBody>
      </p:sp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8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FB70D5-D77A-013B-1484-7BAC2A7CC2A9}"/>
              </a:ext>
            </a:extLst>
          </p:cNvPr>
          <p:cNvSpPr txBox="1"/>
          <p:nvPr/>
        </p:nvSpPr>
        <p:spPr>
          <a:xfrm>
            <a:off x="1716095" y="515341"/>
            <a:ext cx="10151694" cy="5217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2438" algn="just">
              <a:lnSpc>
                <a:spcPct val="150000"/>
              </a:lnSpc>
            </a:pPr>
            <a:r>
              <a:rPr lang="ru-RU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При реализации игры  квеста необходимо уделить внимание ряду технических аспектов:</a:t>
            </a:r>
          </a:p>
          <a:p>
            <a:pPr indent="452438" algn="just">
              <a:lnSpc>
                <a:spcPct val="150000"/>
              </a:lnSpc>
              <a:buFont typeface="+mj-lt"/>
              <a:buAutoNum type="arabicPeriod"/>
            </a:pPr>
            <a:r>
              <a:rPr lang="ru-RU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Платформа и движок</a:t>
            </a:r>
            <a:r>
              <a:rPr lang="ru-RU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: Совокупность программных средств для реализации должна соответствовать потребностям проекта и обеспечивать необходимую гибкость и функциональность.</a:t>
            </a:r>
          </a:p>
          <a:p>
            <a:pPr indent="452438" algn="just">
              <a:lnSpc>
                <a:spcPct val="150000"/>
              </a:lnSpc>
              <a:buFont typeface="+mj-lt"/>
              <a:buAutoNum type="arabicPeriod"/>
            </a:pPr>
            <a:r>
              <a:rPr lang="ru-RU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Геймплей и механики</a:t>
            </a:r>
            <a:r>
              <a:rPr lang="ru-RU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: Разработка интересного и увлекательного игрового процесса требует тщательного планирования механик игры, включая задания, головоломки, интерактивные элементы и систему прогрессии.</a:t>
            </a:r>
          </a:p>
          <a:p>
            <a:pPr indent="452438" algn="just">
              <a:lnSpc>
                <a:spcPct val="150000"/>
              </a:lnSpc>
              <a:buFont typeface="+mj-lt"/>
              <a:buAutoNum type="arabicPeriod"/>
            </a:pPr>
            <a:r>
              <a:rPr lang="ru-RU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Графика и анимация</a:t>
            </a:r>
            <a:r>
              <a:rPr lang="ru-RU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: Качественная графика и анимация создают атмосферу игры и увеличивают ее привлекательность.</a:t>
            </a:r>
          </a:p>
          <a:p>
            <a:pPr indent="452438" algn="just">
              <a:lnSpc>
                <a:spcPct val="150000"/>
              </a:lnSpc>
              <a:buFont typeface="+mj-lt"/>
              <a:buAutoNum type="arabicPeriod"/>
            </a:pPr>
            <a:r>
              <a:rPr lang="ru-RU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Интерфейс пользователя</a:t>
            </a:r>
            <a:r>
              <a:rPr lang="ru-RU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: Удобный и интуитивно понятный интерфейс игры играет важную роль в комфортном взаимодействии игрока с игровым миром.</a:t>
            </a:r>
          </a:p>
          <a:p>
            <a:pPr indent="452438" algn="just">
              <a:lnSpc>
                <a:spcPct val="150000"/>
              </a:lnSpc>
              <a:buFont typeface="+mj-lt"/>
              <a:buAutoNum type="arabicPeriod"/>
            </a:pPr>
            <a:r>
              <a:rPr lang="ru-RU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Оптимизация и тестирование</a:t>
            </a:r>
            <a:r>
              <a:rPr lang="ru-RU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: Важно провести тщательное тестирование игры на различных устройствах и платформах, чтобы обнаружить и исправить возможные ошибки и проблемы производительности. Оптимизация игры также играет важную роль для обеспечения ее плавной работы на различных устройствах.</a:t>
            </a:r>
          </a:p>
        </p:txBody>
      </p:sp>
    </p:spTree>
    <p:extLst>
      <p:ext uri="{BB962C8B-B14F-4D97-AF65-F5344CB8AC3E}">
        <p14:creationId xmlns:p14="http://schemas.microsoft.com/office/powerpoint/2010/main" val="3901672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67;p15">
            <a:extLst>
              <a:ext uri="{FF2B5EF4-FFF2-40B4-BE49-F238E27FC236}">
                <a16:creationId xmlns:a16="http://schemas.microsoft.com/office/drawing/2014/main" id="{F7A7D2F8-0558-4759-BF95-29873D5E61F9}"/>
              </a:ext>
            </a:extLst>
          </p:cNvPr>
          <p:cNvSpPr txBox="1"/>
          <p:nvPr/>
        </p:nvSpPr>
        <p:spPr>
          <a:xfrm>
            <a:off x="1404692" y="-130629"/>
            <a:ext cx="10774504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400"/>
            </a:pPr>
            <a:r>
              <a:rPr lang="ru-RU" sz="3200" b="1" dirty="0">
                <a:solidFill>
                  <a:srgbClr val="002060"/>
                </a:solidFill>
                <a:sym typeface="Montserrat Light"/>
              </a:rPr>
              <a:t>Актуальность</a:t>
            </a:r>
            <a:endParaRPr sz="3200" b="1" dirty="0">
              <a:solidFill>
                <a:srgbClr val="002060"/>
              </a:solidFill>
              <a:sym typeface="Montserrat Medium"/>
            </a:endParaRPr>
          </a:p>
        </p:txBody>
      </p:sp>
      <p:sp>
        <p:nvSpPr>
          <p:cNvPr id="94" name="Google Shape;106;p15">
            <a:extLst>
              <a:ext uri="{FF2B5EF4-FFF2-40B4-BE49-F238E27FC236}">
                <a16:creationId xmlns:a16="http://schemas.microsoft.com/office/drawing/2014/main" id="{7CA0FB56-3A6F-44A5-8D9A-8B90ADEDC3A3}"/>
              </a:ext>
            </a:extLst>
          </p:cNvPr>
          <p:cNvSpPr txBox="1">
            <a:spLocks/>
          </p:cNvSpPr>
          <p:nvPr/>
        </p:nvSpPr>
        <p:spPr>
          <a:xfrm>
            <a:off x="11869963" y="6481143"/>
            <a:ext cx="309233" cy="376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2C99D833-E6EB-48ED-BF68-5E3F3F1E2E6A}" type="slidenum">
              <a:rPr lang="ru" sz="1000" smtClean="0">
                <a:latin typeface="+mj-lt"/>
                <a:ea typeface="Montserrat"/>
                <a:cs typeface="Montserrat"/>
                <a:sym typeface="Montserrat"/>
              </a:rPr>
              <a:pPr/>
              <a:t>9</a:t>
            </a:fld>
            <a:endParaRPr lang="ru" sz="1000" dirty="0"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54;gb6f6fa0e72_1_0">
            <a:extLst>
              <a:ext uri="{FF2B5EF4-FFF2-40B4-BE49-F238E27FC236}">
                <a16:creationId xmlns:a16="http://schemas.microsoft.com/office/drawing/2014/main" id="{E3BC2CFC-D278-6B7D-2C1E-209F7EE2D915}"/>
              </a:ext>
            </a:extLst>
          </p:cNvPr>
          <p:cNvSpPr/>
          <p:nvPr/>
        </p:nvSpPr>
        <p:spPr>
          <a:xfrm>
            <a:off x="-28577" y="0"/>
            <a:ext cx="1433269" cy="6858000"/>
          </a:xfrm>
          <a:prstGeom prst="rect">
            <a:avLst/>
          </a:prstGeom>
          <a:solidFill>
            <a:srgbClr val="023A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C:\Users\Софья\Desktop\Приоритет 2030\ru.png">
            <a:extLst>
              <a:ext uri="{FF2B5EF4-FFF2-40B4-BE49-F238E27FC236}">
                <a16:creationId xmlns:a16="http://schemas.microsoft.com/office/drawing/2014/main" id="{289A7C63-B863-6AD6-3547-35DF6B7E0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8511" y="5749010"/>
            <a:ext cx="1179095" cy="732133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5CA034-BBB3-168E-123C-BAAD1E63E10B}"/>
              </a:ext>
            </a:extLst>
          </p:cNvPr>
          <p:cNvSpPr txBox="1"/>
          <p:nvPr/>
        </p:nvSpPr>
        <p:spPr>
          <a:xfrm>
            <a:off x="1436477" y="478255"/>
            <a:ext cx="10588102" cy="2960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2438" algn="just">
              <a:lnSpc>
                <a:spcPct val="150000"/>
              </a:lnSpc>
            </a:pPr>
            <a:r>
              <a:rPr lang="ru-RU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+mn-lt"/>
              </a:rPr>
              <a:t>Образовательный квест является актуальным проектом в свете растущих объемов игровой индустрии, где остаются популярным выбором среди игроков, особенно среди тех, кто предпочитает умственные вызовы и интерактивное решение головоломок. Образовательные квесты вносят особый вклад, позволяя игрокам учиться и развиваться в процессе игры, что делает их особенно привлекательными для обучающих целей.</a:t>
            </a:r>
          </a:p>
          <a:p>
            <a:pPr indent="452438" algn="just">
              <a:lnSpc>
                <a:spcPct val="150000"/>
              </a:lnSpc>
            </a:pPr>
            <a:r>
              <a:rPr lang="ru-RU" dirty="0">
                <a:latin typeface="+mn-lt"/>
              </a:rPr>
              <a:t>С ростом интереса к игровым технологиям и доступности высокоскоростного интернета рынок компьютерных игр в России продолжает расширяться. В России наблюдается рост разработки компьютерных игр как среди крупных студий, так и среди небольших независимых разработчиков. Этот рост создает благоприятную среду для студентов, желающих внести свой вклад в индустрию развлечений через создание образовательных игр, в том числе квестов, и получить опыт в процессе обучения.</a:t>
            </a:r>
          </a:p>
        </p:txBody>
      </p:sp>
      <p:pic>
        <p:nvPicPr>
          <p:cNvPr id="8" name="Рисунок 7" descr="Изображение выглядит как Компьютерная игра, Игра в жанре приключенческого боевика, Цифровая сборка, текст&#10;&#10;Автоматически созданное описание">
            <a:extLst>
              <a:ext uri="{FF2B5EF4-FFF2-40B4-BE49-F238E27FC236}">
                <a16:creationId xmlns:a16="http://schemas.microsoft.com/office/drawing/2014/main" id="{4C67C373-1DC6-0C80-DB6A-F6E15B220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7918" y="3537982"/>
            <a:ext cx="5012094" cy="28193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B448D4-9280-6B14-6D8C-D18B0A6DD046}"/>
              </a:ext>
            </a:extLst>
          </p:cNvPr>
          <p:cNvSpPr txBox="1"/>
          <p:nvPr/>
        </p:nvSpPr>
        <p:spPr>
          <a:xfrm>
            <a:off x="1467222" y="6456137"/>
            <a:ext cx="1043348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500" dirty="0">
                <a:solidFill>
                  <a:schemeClr val="bg1">
                    <a:lumMod val="50000"/>
                  </a:schemeClr>
                </a:solidFill>
              </a:rPr>
              <a:t>Приключенческая игра «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</a:rPr>
              <a:t>Black Book</a:t>
            </a:r>
            <a:r>
              <a:rPr lang="ru-RU" sz="1500" dirty="0">
                <a:solidFill>
                  <a:schemeClr val="bg1">
                    <a:lumMod val="50000"/>
                  </a:schemeClr>
                </a:solidFill>
              </a:rPr>
              <a:t>» 2021 года от российских разработчиков, получившая мировое признание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ru-RU" sz="15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440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2909</TotalTime>
  <Words>678</Words>
  <Application>Microsoft Office PowerPoint</Application>
  <PresentationFormat>Широкоэкранный</PresentationFormat>
  <Paragraphs>75</Paragraphs>
  <Slides>12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12</vt:i4>
      </vt:variant>
    </vt:vector>
  </HeadingPairs>
  <TitlesOfParts>
    <vt:vector size="23" baseType="lpstr">
      <vt:lpstr>Montserrat Light</vt:lpstr>
      <vt:lpstr>Montserrat Medium</vt:lpstr>
      <vt:lpstr>Roboto Light</vt:lpstr>
      <vt:lpstr>Arial</vt:lpstr>
      <vt:lpstr>Calibri</vt:lpstr>
      <vt:lpstr>Montserrat</vt:lpstr>
      <vt:lpstr>Raleway</vt:lpstr>
      <vt:lpstr>Roboto</vt:lpstr>
      <vt:lpstr>Times New Roman</vt:lpstr>
      <vt:lpstr>Office Theme</vt:lpstr>
      <vt:lpstr>1_Office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1 1</dc:creator>
  <cp:lastModifiedBy>Максим Барбаянов</cp:lastModifiedBy>
  <cp:revision>302</cp:revision>
  <dcterms:modified xsi:type="dcterms:W3CDTF">2024-04-16T22:31:42Z</dcterms:modified>
</cp:coreProperties>
</file>